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2" r:id="rId2"/>
    <p:sldId id="268" r:id="rId3"/>
    <p:sldId id="301" r:id="rId4"/>
    <p:sldId id="267" r:id="rId5"/>
    <p:sldId id="280" r:id="rId6"/>
    <p:sldId id="300" r:id="rId7"/>
    <p:sldId id="282" r:id="rId8"/>
    <p:sldId id="285" r:id="rId9"/>
    <p:sldId id="288" r:id="rId10"/>
    <p:sldId id="289" r:id="rId11"/>
    <p:sldId id="295" r:id="rId12"/>
    <p:sldId id="296" r:id="rId13"/>
    <p:sldId id="297" r:id="rId14"/>
    <p:sldId id="298" r:id="rId15"/>
    <p:sldId id="29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5" autoAdjust="0"/>
  </p:normalViewPr>
  <p:slideViewPr>
    <p:cSldViewPr snapToGrid="0" snapToObjects="1">
      <p:cViewPr>
        <p:scale>
          <a:sx n="80" d="100"/>
          <a:sy n="80" d="100"/>
        </p:scale>
        <p:origin x="-184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39DC0-B436-6D4C-B42F-42AFC8B7608E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6FAF2-329F-524C-8473-40AA67AF5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48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DB57E-B807-CF44-AF51-420227FAC8EC}" type="datetime1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645-1B24-0A47-901D-3611599EE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8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90645-1B24-0A47-901D-3611599EED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3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dirty="0" smtClean="0"/>
              <a:t>AME20216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1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dirty="0" smtClean="0"/>
              <a:t>AME20216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5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6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dirty="0" smtClean="0"/>
              <a:t>AME20216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dirty="0" smtClean="0"/>
              <a:t>AME20216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9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s-IS" smtClean="0"/>
              <a:t>AME20213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6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AME20216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9.emf"/><Relationship Id="rId5" Type="http://schemas.openxmlformats.org/officeDocument/2006/relationships/image" Target="../media/image11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0.emf"/><Relationship Id="rId8" Type="http://schemas.openxmlformats.org/officeDocument/2006/relationships/image" Target="../media/image12.png"/><Relationship Id="rId9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22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63776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Continuous Probability Distributions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9396" y="622813"/>
            <a:ext cx="9004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ρ</a:t>
            </a:r>
            <a:r>
              <a:rPr lang="en-US" sz="2800" b="1" dirty="0" smtClean="0"/>
              <a:t>(</a:t>
            </a:r>
            <a:r>
              <a:rPr lang="en-US" sz="2800" b="1" i="1" dirty="0" smtClean="0"/>
              <a:t>x</a:t>
            </a:r>
            <a:r>
              <a:rPr lang="en-US" sz="2800" b="1" dirty="0" smtClean="0"/>
              <a:t>)</a:t>
            </a:r>
            <a:r>
              <a:rPr lang="en-US" sz="2800" dirty="0" smtClean="0"/>
              <a:t> – </a:t>
            </a:r>
            <a:r>
              <a:rPr lang="en-US" sz="2800" b="1" dirty="0" smtClean="0"/>
              <a:t>Probability Density Function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84863" y="1440656"/>
            <a:ext cx="2192337" cy="1740218"/>
            <a:chOff x="1129289" y="1678052"/>
            <a:chExt cx="2192337" cy="1740218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2932935"/>
                </p:ext>
              </p:extLst>
            </p:nvPr>
          </p:nvGraphicFramePr>
          <p:xfrm>
            <a:off x="1129289" y="2170495"/>
            <a:ext cx="2192337" cy="1247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4" name="Equation" r:id="rId3" imgW="825500" imgH="469900" progId="Equation.3">
                    <p:embed/>
                  </p:oleObj>
                </mc:Choice>
                <mc:Fallback>
                  <p:oleObj name="Equation" r:id="rId3" imgW="8255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29289" y="2170495"/>
                          <a:ext cx="2192337" cy="1247775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1203711" y="1678052"/>
              <a:ext cx="209925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Normalization</a:t>
              </a:r>
              <a:endParaRPr lang="en-US" sz="26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18125" y="3987800"/>
            <a:ext cx="3740815" cy="1802606"/>
            <a:chOff x="342900" y="3511232"/>
            <a:chExt cx="3740815" cy="1802606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8799438"/>
                </p:ext>
              </p:extLst>
            </p:nvPr>
          </p:nvGraphicFramePr>
          <p:xfrm>
            <a:off x="444500" y="4067650"/>
            <a:ext cx="3438525" cy="1246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5" name="Equation" r:id="rId5" imgW="1295400" imgH="469900" progId="Equation.3">
                    <p:embed/>
                  </p:oleObj>
                </mc:Choice>
                <mc:Fallback>
                  <p:oleObj name="Equation" r:id="rId5" imgW="12954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4500" y="4067650"/>
                          <a:ext cx="3438525" cy="1246188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342900" y="3511232"/>
              <a:ext cx="37408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Mean or “expected value”</a:t>
              </a:r>
              <a:endParaRPr lang="en-US" sz="26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875" y="1837531"/>
            <a:ext cx="546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4662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Monte Carlo Calculations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4443" y="666611"/>
            <a:ext cx="8369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Often used to numerically evaluate complex integrals.</a:t>
            </a:r>
            <a:endParaRPr lang="en-US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024" y="1448874"/>
            <a:ext cx="5080000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0269" y="6059802"/>
            <a:ext cx="6498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i.e. What’s the volume enclosed in these surfaces?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44" y="2208740"/>
            <a:ext cx="3658402" cy="31096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2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tribution_of_Annual_Household_Income_in_the_United_States_2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42"/>
            <a:ext cx="9144000" cy="587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_Wars_bimodal_Pois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9" y="688016"/>
            <a:ext cx="7617027" cy="574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037"/>
            <a:ext cx="40384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“Bimodal” distribution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3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8732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Statistical Thermodynamics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82600"/>
            <a:ext cx="8890000" cy="588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37" y="1616401"/>
            <a:ext cx="3136900" cy="685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9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0394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Electron Orbitals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" y="2583400"/>
            <a:ext cx="9144000" cy="3965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027" y="948952"/>
            <a:ext cx="4131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Electron orbitals are also </a:t>
            </a:r>
            <a:r>
              <a:rPr lang="en-US" sz="2600" b="1" dirty="0" smtClean="0"/>
              <a:t>probability density functions</a:t>
            </a:r>
            <a:endParaRPr lang="en-US" sz="2600" dirty="0"/>
          </a:p>
          <a:p>
            <a:pPr algn="ctr"/>
            <a:r>
              <a:rPr lang="en-US" sz="2600" dirty="0" smtClean="0"/>
              <a:t>(probability per unit volume)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031" b="53400"/>
          <a:stretch/>
        </p:blipFill>
        <p:spPr>
          <a:xfrm>
            <a:off x="4350570" y="507348"/>
            <a:ext cx="4787080" cy="20533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14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36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9812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Other Courses in Probability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5983" y="504143"/>
            <a:ext cx="8340745" cy="598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 AME50561 – Reliability in Engineering (</a:t>
            </a:r>
            <a:r>
              <a:rPr lang="en-US" sz="3200" dirty="0" err="1" smtClean="0"/>
              <a:t>Ovaert</a:t>
            </a:r>
            <a:r>
              <a:rPr lang="en-US" sz="3200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ACMS10145 – Stats for </a:t>
            </a:r>
            <a:r>
              <a:rPr lang="en-US" sz="3200" dirty="0"/>
              <a:t>Business I</a:t>
            </a:r>
            <a:endParaRPr lang="en-US" sz="3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ACMS20340 – Statistics for </a:t>
            </a:r>
            <a:r>
              <a:rPr lang="en-US" sz="3200" dirty="0"/>
              <a:t>Life Sciences</a:t>
            </a:r>
            <a:endParaRPr lang="en-US" sz="3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ACMS30530 – Intro to Probability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ACMS30540 – Mathematical Statistics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ACMS30600 – Stat Methods &amp; Data Analysis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ACMS37020 – Projects in Actuarial Science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ACMS40875 – Stat Methods in Data Mining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MATH40210 – Basic </a:t>
            </a:r>
            <a:r>
              <a:rPr lang="en-US" sz="3200" dirty="0" err="1" smtClean="0"/>
              <a:t>Combinatorics</a:t>
            </a:r>
            <a:endParaRPr lang="en-US" sz="3200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PHYS70152 - Intro to Network </a:t>
            </a:r>
            <a:r>
              <a:rPr lang="en-US" sz="3200" dirty="0" smtClean="0"/>
              <a:t>Science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3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93900" y="1470597"/>
            <a:ext cx="4267428" cy="3223496"/>
            <a:chOff x="4424025" y="3357686"/>
            <a:chExt cx="4267428" cy="32234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025" y="3854771"/>
              <a:ext cx="4267428" cy="27264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83861" y="3357686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CDF</a:t>
              </a:r>
              <a:endParaRPr lang="en-US" sz="22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790436"/>
            <a:ext cx="8961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Central Limit Theorem </a:t>
            </a:r>
            <a:r>
              <a:rPr lang="en-US" sz="2200" dirty="0" smtClean="0"/>
              <a:t>– For large N, most distributions become Gaussian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1518222"/>
            <a:ext cx="4204586" cy="4028733"/>
            <a:chOff x="0" y="1788097"/>
            <a:chExt cx="4204586" cy="40287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68554"/>
              <a:ext cx="4204586" cy="2686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9986" y="1788097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PDF</a:t>
              </a:r>
              <a:endParaRPr lang="en-US" sz="2200" b="1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325643"/>
                </p:ext>
              </p:extLst>
            </p:nvPr>
          </p:nvGraphicFramePr>
          <p:xfrm>
            <a:off x="488950" y="5065942"/>
            <a:ext cx="3003550" cy="750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8" name="Equation" r:id="rId5" imgW="1879600" imgH="469900" progId="Equation.3">
                    <p:embed/>
                  </p:oleObj>
                </mc:Choice>
                <mc:Fallback>
                  <p:oleObj name="Equation" r:id="rId5" imgW="18796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8950" y="5065942"/>
                          <a:ext cx="3003550" cy="7508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148874"/>
              </p:ext>
            </p:extLst>
          </p:nvPr>
        </p:nvGraphicFramePr>
        <p:xfrm>
          <a:off x="5183981" y="4837113"/>
          <a:ext cx="36528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Equation" r:id="rId7" imgW="2286000" imgH="457200" progId="Equation.3">
                  <p:embed/>
                </p:oleObj>
              </mc:Choice>
              <mc:Fallback>
                <p:oleObj name="Equation" r:id="rId7" imgW="2286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83981" y="4837113"/>
                        <a:ext cx="3652837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92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1690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Density Functions</a:t>
            </a:r>
            <a:endParaRPr lang="en-US" sz="32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HW5_transmission_lifetime_distribu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1533524" y="1515364"/>
            <a:ext cx="5476876" cy="46300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7931" y="622813"/>
            <a:ext cx="63062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Calculate </a:t>
            </a:r>
            <a:r>
              <a:rPr lang="en-US" sz="2600" b="1" dirty="0" smtClean="0"/>
              <a:t>mean</a:t>
            </a:r>
            <a:r>
              <a:rPr lang="en-US" sz="2600" dirty="0" smtClean="0"/>
              <a:t> and </a:t>
            </a:r>
            <a:r>
              <a:rPr lang="en-US" sz="2600" b="1" dirty="0" smtClean="0"/>
              <a:t>standard deviation</a:t>
            </a:r>
            <a:r>
              <a:rPr lang="en-US" sz="2600" dirty="0" smtClean="0"/>
              <a:t>. </a:t>
            </a:r>
          </a:p>
          <a:p>
            <a:r>
              <a:rPr lang="en-US" sz="2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 smtClean="0"/>
              <a:t>Use </a:t>
            </a:r>
            <a:r>
              <a:rPr lang="en-US" sz="2600" b="1" dirty="0" smtClean="0"/>
              <a:t>CDF</a:t>
            </a:r>
            <a:r>
              <a:rPr lang="en-US" sz="2600" dirty="0" smtClean="0"/>
              <a:t> or </a:t>
            </a:r>
            <a:r>
              <a:rPr lang="en-US" sz="2600" b="1" dirty="0" smtClean="0"/>
              <a:t>z</a:t>
            </a:r>
            <a:r>
              <a:rPr lang="en-US" sz="2600" dirty="0" smtClean="0"/>
              <a:t>-</a:t>
            </a:r>
            <a:r>
              <a:rPr lang="en-US" sz="2600" b="1" dirty="0" smtClean="0"/>
              <a:t>table</a:t>
            </a:r>
            <a:r>
              <a:rPr lang="en-US" sz="2600" dirty="0" smtClean="0"/>
              <a:t> to compute probability.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-1" y="5930001"/>
            <a:ext cx="929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We are essentially “curve fitting” the discrete histogram with a continuous PDF. </a:t>
            </a:r>
            <a:endParaRPr lang="en-US" sz="2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5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9575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Measuring </a:t>
            </a:r>
            <a:r>
              <a:rPr lang="en-US" sz="3200" b="1" dirty="0" smtClean="0"/>
              <a:t>Probability</a:t>
            </a:r>
            <a:endParaRPr lang="en-US" sz="32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542696"/>
              </p:ext>
            </p:extLst>
          </p:nvPr>
        </p:nvGraphicFramePr>
        <p:xfrm>
          <a:off x="1143000" y="3181350"/>
          <a:ext cx="685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Document" r:id="rId3" imgW="6858000" imgH="177800" progId="Word.Document.12">
                  <p:embed/>
                </p:oleObj>
              </mc:Choice>
              <mc:Fallback>
                <p:oleObj name="Document" r:id="rId3" imgW="68580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181350"/>
                        <a:ext cx="68580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4525" y="6445250"/>
            <a:ext cx="2133600" cy="365125"/>
          </a:xfrm>
        </p:spPr>
        <p:txBody>
          <a:bodyPr/>
          <a:lstStyle/>
          <a:p>
            <a:fld id="{61269143-916B-674A-9A7E-446C981D12BE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 descr="bino_dist_600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25000" r="8388" b="23148"/>
          <a:stretch/>
        </p:blipFill>
        <p:spPr>
          <a:xfrm>
            <a:off x="127012" y="3319423"/>
            <a:ext cx="4035016" cy="306387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769" y="2005289"/>
            <a:ext cx="3647765" cy="1119195"/>
            <a:chOff x="309769" y="1729064"/>
            <a:chExt cx="3647765" cy="1119195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3677735"/>
                </p:ext>
              </p:extLst>
            </p:nvPr>
          </p:nvGraphicFramePr>
          <p:xfrm>
            <a:off x="309769" y="1729064"/>
            <a:ext cx="1985669" cy="1119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" name="Equation" r:id="rId6" imgW="698500" imgH="393700" progId="Equation.3">
                    <p:embed/>
                  </p:oleObj>
                </mc:Choice>
                <mc:Fallback>
                  <p:oleObj name="Equation" r:id="rId6" imgW="6985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09769" y="1729064"/>
                          <a:ext cx="1985669" cy="1119195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2457358" y="1903941"/>
              <a:ext cx="15001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Measured Probability</a:t>
              </a:r>
              <a:endParaRPr lang="en-US" sz="22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-1" y="602934"/>
            <a:ext cx="43021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Poisson Statistics</a:t>
            </a:r>
          </a:p>
          <a:p>
            <a:pPr algn="ctr"/>
            <a:r>
              <a:rPr lang="en-US" sz="2400" dirty="0" smtClean="0"/>
              <a:t>Discrete “Counting” experiments.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9475" y="4154505"/>
            <a:ext cx="1084246" cy="10842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43462" y="639723"/>
            <a:ext cx="4302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Continuous Distributions</a:t>
            </a:r>
          </a:p>
          <a:p>
            <a:pPr algn="ctr"/>
            <a:r>
              <a:rPr lang="en-US" sz="2400" dirty="0" smtClean="0"/>
              <a:t>Determine and standard deviation to “curve fit” histogram with PDF </a:t>
            </a:r>
            <a:endParaRPr lang="en-US" sz="2400" dirty="0"/>
          </a:p>
        </p:txBody>
      </p:sp>
      <p:pic>
        <p:nvPicPr>
          <p:cNvPr id="27" name="Picture 26" descr="HW5_transmission_lifetime_distribution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572729" y="2306914"/>
            <a:ext cx="4652233" cy="39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4681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Product Safety</a:t>
            </a:r>
            <a:endParaRPr lang="en-US" sz="4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3952" y="779193"/>
            <a:ext cx="84199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dirty="0" smtClean="0"/>
              <a:t>eople’s lives are in your hands!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86342" y="1446283"/>
            <a:ext cx="3065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United Airlines Flight 811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205752" y="1446283"/>
            <a:ext cx="2951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Aloha Airlines Flight 243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4" y="2100644"/>
            <a:ext cx="4294800" cy="3034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719" y="5171191"/>
            <a:ext cx="420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Insufficient locking mechanism on cargo bay door of Boeing 747.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90" y="2213641"/>
            <a:ext cx="4191286" cy="27828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72603" y="5387310"/>
            <a:ext cx="386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Rupture in fuselage roof of Boeing 737.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2763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Ethical Handling of Data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7471" y="733712"/>
            <a:ext cx="6934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might it be unethical to throw out data?</a:t>
            </a:r>
            <a:endParaRPr lang="en-US" sz="28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7471" y="1513391"/>
            <a:ext cx="809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are some legitimate reasons to disregard data?</a:t>
            </a:r>
            <a:endParaRPr lang="en-US" sz="2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96808" y="2412582"/>
            <a:ext cx="8313439" cy="3809570"/>
            <a:chOff x="96808" y="2412582"/>
            <a:chExt cx="8313439" cy="3809570"/>
          </a:xfrm>
        </p:grpSpPr>
        <p:sp>
          <p:nvSpPr>
            <p:cNvPr id="12" name="TextBox 11"/>
            <p:cNvSpPr txBox="1"/>
            <p:nvPr/>
          </p:nvSpPr>
          <p:spPr>
            <a:xfrm>
              <a:off x="213366" y="2412582"/>
              <a:ext cx="35381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Outliers </a:t>
              </a:r>
              <a:r>
                <a:rPr lang="en-US" sz="2600" b="1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en-US" sz="2600" b="1" dirty="0" smtClean="0"/>
                <a:t> Grubbs’ Test</a:t>
              </a:r>
              <a:endParaRPr lang="en-US" sz="2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08" y="3059474"/>
              <a:ext cx="4648200" cy="2870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06011" y="5914375"/>
              <a:ext cx="3456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mathworld.wolfram.com</a:t>
              </a:r>
              <a:r>
                <a:rPr lang="en-US" sz="1400" dirty="0"/>
                <a:t>/</a:t>
              </a:r>
              <a:r>
                <a:rPr lang="en-US" sz="1400" dirty="0" err="1"/>
                <a:t>Outlier.html</a:t>
              </a:r>
              <a:endParaRPr lang="en-US" sz="14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4615295"/>
                </p:ext>
              </p:extLst>
            </p:nvPr>
          </p:nvGraphicFramePr>
          <p:xfrm>
            <a:off x="5526691" y="4183565"/>
            <a:ext cx="2883556" cy="740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9" name="Equation" r:id="rId4" imgW="939800" imgH="241300" progId="Equation.3">
                    <p:embed/>
                  </p:oleObj>
                </mc:Choice>
                <mc:Fallback>
                  <p:oleObj name="Equation" r:id="rId4" imgW="939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26691" y="4183565"/>
                          <a:ext cx="2883556" cy="7403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5793248" y="3363573"/>
              <a:ext cx="16819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For </a:t>
              </a:r>
              <a:r>
                <a:rPr lang="en-US" sz="2800" i="1" dirty="0" smtClean="0"/>
                <a:t>N</a:t>
              </a:r>
              <a:r>
                <a:rPr lang="en-US" sz="2800" dirty="0" smtClean="0"/>
                <a:t> &gt; 50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252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381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Fault Tree Analysis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77" y="898725"/>
            <a:ext cx="7891548" cy="522191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9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4676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Network Reliability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8" y="3677283"/>
            <a:ext cx="1824920" cy="28155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50" y="3631769"/>
            <a:ext cx="1886850" cy="286110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615561" y="641528"/>
            <a:ext cx="4403770" cy="6111064"/>
            <a:chOff x="4615561" y="641528"/>
            <a:chExt cx="4403770" cy="61110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584" y="2846796"/>
              <a:ext cx="3900216" cy="390579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615561" y="641528"/>
              <a:ext cx="4403770" cy="2462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Networks show up everywhere: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200" dirty="0" smtClean="0"/>
                <a:t>Communications (i.e. the internet)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200" dirty="0" smtClean="0"/>
                <a:t>Electrical grids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200" dirty="0" smtClean="0"/>
                <a:t>Social networks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200" dirty="0" smtClean="0"/>
                <a:t>Economics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200" dirty="0" smtClean="0"/>
                <a:t>National Security</a:t>
              </a:r>
            </a:p>
            <a:p>
              <a:pPr marL="285750" indent="-285750">
                <a:buFont typeface="Arial"/>
                <a:buChar char="•"/>
              </a:pPr>
              <a:endParaRPr lang="en-US" sz="22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0" y="782637"/>
            <a:ext cx="3814710" cy="23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4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4662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Monte Carlo Calculations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6" y="1602812"/>
            <a:ext cx="3302000" cy="330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508" y="2156926"/>
            <a:ext cx="1011885" cy="1525858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786950"/>
              </p:ext>
            </p:extLst>
          </p:nvPr>
        </p:nvGraphicFramePr>
        <p:xfrm>
          <a:off x="658199" y="5465737"/>
          <a:ext cx="2906272" cy="112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5" imgW="1117600" imgH="431800" progId="Equation.3">
                  <p:embed/>
                </p:oleObj>
              </mc:Choice>
              <mc:Fallback>
                <p:oleObj name="Equation" r:id="rId5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199" y="5465737"/>
                        <a:ext cx="2906272" cy="112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4444" y="666611"/>
            <a:ext cx="3470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Consider taking random shots at this board.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9778" y="64382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286" y="4983470"/>
            <a:ext cx="343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of landing in the circle: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033228" y="412635"/>
            <a:ext cx="4769541" cy="6205178"/>
            <a:chOff x="4033228" y="412635"/>
            <a:chExt cx="4769541" cy="6205178"/>
          </a:xfrm>
        </p:grpSpPr>
        <p:grpSp>
          <p:nvGrpSpPr>
            <p:cNvPr id="27" name="Group 26"/>
            <p:cNvGrpSpPr/>
            <p:nvPr/>
          </p:nvGrpSpPr>
          <p:grpSpPr>
            <a:xfrm>
              <a:off x="4033228" y="412635"/>
              <a:ext cx="4769541" cy="5854801"/>
              <a:chOff x="4033228" y="412635"/>
              <a:chExt cx="4769541" cy="585480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5650" y="412635"/>
                <a:ext cx="3848100" cy="16129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8185" y="2025535"/>
                <a:ext cx="2997200" cy="19304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3228" y="3766147"/>
                <a:ext cx="2738097" cy="250128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771325" y="4066716"/>
                <a:ext cx="203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Counted N = 20,857 bullet holes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51588" y="4937099"/>
                <a:ext cx="20511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Measured</a:t>
                </a:r>
              </a:p>
              <a:p>
                <a:pPr algn="ctr"/>
                <a:r>
                  <a:rPr lang="en-US" dirty="0" smtClean="0"/>
                  <a:t>π = 3.132 </a:t>
                </a:r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821590" y="6248481"/>
              <a:ext cx="1929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arXiv:1404.1499v2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AME20216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355</Words>
  <Application>Microsoft Macintosh PowerPoint</Application>
  <PresentationFormat>On-screen Show (4:3)</PresentationFormat>
  <Paragraphs>86</Paragraphs>
  <Slides>15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Equation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106</cp:revision>
  <dcterms:created xsi:type="dcterms:W3CDTF">2015-12-02T22:16:05Z</dcterms:created>
  <dcterms:modified xsi:type="dcterms:W3CDTF">2018-12-03T19:37:00Z</dcterms:modified>
</cp:coreProperties>
</file>